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56" r:id="rId2"/>
    <p:sldId id="257" r:id="rId3"/>
    <p:sldId id="260" r:id="rId4"/>
    <p:sldId id="263" r:id="rId5"/>
    <p:sldId id="264" r:id="rId6"/>
    <p:sldId id="265" r:id="rId7"/>
    <p:sldId id="269" r:id="rId8"/>
    <p:sldId id="343" r:id="rId9"/>
    <p:sldId id="344" r:id="rId10"/>
    <p:sldId id="342" r:id="rId11"/>
    <p:sldId id="345" r:id="rId12"/>
    <p:sldId id="346" r:id="rId13"/>
    <p:sldId id="347" r:id="rId14"/>
    <p:sldId id="348" r:id="rId15"/>
    <p:sldId id="349" r:id="rId16"/>
    <p:sldId id="350" r:id="rId17"/>
    <p:sldId id="353" r:id="rId18"/>
    <p:sldId id="354" r:id="rId19"/>
    <p:sldId id="355" r:id="rId20"/>
    <p:sldId id="356" r:id="rId21"/>
    <p:sldId id="361" r:id="rId22"/>
    <p:sldId id="351" r:id="rId23"/>
    <p:sldId id="352" r:id="rId24"/>
    <p:sldId id="274" r:id="rId25"/>
    <p:sldId id="358" r:id="rId26"/>
    <p:sldId id="359" r:id="rId27"/>
    <p:sldId id="360" r:id="rId28"/>
    <p:sldId id="362" r:id="rId29"/>
    <p:sldId id="363" r:id="rId30"/>
    <p:sldId id="364" r:id="rId31"/>
    <p:sldId id="276" r:id="rId32"/>
    <p:sldId id="296" r:id="rId33"/>
    <p:sldId id="298" r:id="rId34"/>
    <p:sldId id="300" r:id="rId35"/>
    <p:sldId id="311" r:id="rId36"/>
    <p:sldId id="365" r:id="rId37"/>
    <p:sldId id="372" r:id="rId38"/>
    <p:sldId id="371" r:id="rId39"/>
    <p:sldId id="366" r:id="rId40"/>
    <p:sldId id="367" r:id="rId41"/>
    <p:sldId id="368" r:id="rId42"/>
    <p:sldId id="399" r:id="rId43"/>
    <p:sldId id="400" r:id="rId44"/>
    <p:sldId id="401" r:id="rId45"/>
    <p:sldId id="381" r:id="rId46"/>
    <p:sldId id="385" r:id="rId47"/>
    <p:sldId id="382" r:id="rId48"/>
    <p:sldId id="383" r:id="rId49"/>
    <p:sldId id="384" r:id="rId50"/>
    <p:sldId id="386" r:id="rId51"/>
    <p:sldId id="387" r:id="rId52"/>
    <p:sldId id="388" r:id="rId53"/>
    <p:sldId id="389" r:id="rId54"/>
    <p:sldId id="390" r:id="rId55"/>
    <p:sldId id="402" r:id="rId56"/>
    <p:sldId id="406" r:id="rId57"/>
    <p:sldId id="403" r:id="rId58"/>
    <p:sldId id="404" r:id="rId59"/>
    <p:sldId id="405" r:id="rId60"/>
    <p:sldId id="315" r:id="rId61"/>
    <p:sldId id="316" r:id="rId62"/>
    <p:sldId id="317" r:id="rId63"/>
    <p:sldId id="318" r:id="rId64"/>
    <p:sldId id="319" r:id="rId65"/>
    <p:sldId id="320"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92" r:id="rId87"/>
    <p:sldId id="393" r:id="rId88"/>
    <p:sldId id="394" r:id="rId89"/>
    <p:sldId id="395" r:id="rId90"/>
    <p:sldId id="396" r:id="rId91"/>
    <p:sldId id="397" r:id="rId92"/>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BFCE4-38CB-4233-B5B0-FE216E7BBC26}" type="datetimeFigureOut">
              <a:rPr lang="en-US" smtClean="0"/>
              <a:t>6/19/2019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65A81-9884-40C7-9DE3-67449FC76E9F}" type="slidenum">
              <a:rPr lang="en-US" smtClean="0"/>
              <a:t>‹#›</a:t>
            </a:fld>
            <a:endParaRPr lang="en-US"/>
          </a:p>
        </p:txBody>
      </p:sp>
    </p:spTree>
    <p:extLst>
      <p:ext uri="{BB962C8B-B14F-4D97-AF65-F5344CB8AC3E}">
        <p14:creationId xmlns:p14="http://schemas.microsoft.com/office/powerpoint/2010/main" val="1742521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jalammar.github.io/illustrated-word2ve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From &lt;</a:t>
            </a:r>
            <a:r>
              <a:rPr lang="en-US" sz="1200" kern="1200" dirty="0" smtClean="0">
                <a:solidFill>
                  <a:schemeClr val="tx1"/>
                </a:solidFill>
                <a:effectLst/>
                <a:latin typeface="+mn-lt"/>
                <a:ea typeface="+mn-ea"/>
                <a:cs typeface="+mn-cs"/>
                <a:hlinkClick r:id="rId3"/>
              </a:rPr>
              <a:t>https://jalammar.github.io/illustrated-word2vec/</a:t>
            </a:r>
            <a:r>
              <a:rPr lang="en-US" sz="1200" kern="1200" dirty="0" smtClean="0">
                <a:solidFill>
                  <a:schemeClr val="tx1"/>
                </a:solidFill>
                <a:effectLst/>
                <a:latin typeface="+mn-lt"/>
                <a:ea typeface="+mn-ea"/>
                <a:cs typeface="+mn-cs"/>
              </a:rPr>
              <a:t>&gt; </a:t>
            </a:r>
            <a:endParaRPr lang="en-US" dirty="0"/>
          </a:p>
        </p:txBody>
      </p:sp>
      <p:sp>
        <p:nvSpPr>
          <p:cNvPr id="4" name="Slide Number Placeholder 3"/>
          <p:cNvSpPr>
            <a:spLocks noGrp="1"/>
          </p:cNvSpPr>
          <p:nvPr>
            <p:ph type="sldNum" sz="quarter" idx="10"/>
          </p:nvPr>
        </p:nvSpPr>
        <p:spPr/>
        <p:txBody>
          <a:bodyPr/>
          <a:lstStyle/>
          <a:p>
            <a:fld id="{6DB65A81-9884-40C7-9DE3-67449FC76E9F}" type="slidenum">
              <a:rPr lang="en-US" smtClean="0"/>
              <a:t>25</a:t>
            </a:fld>
            <a:endParaRPr lang="en-US"/>
          </a:p>
        </p:txBody>
      </p:sp>
    </p:spTree>
    <p:extLst>
      <p:ext uri="{BB962C8B-B14F-4D97-AF65-F5344CB8AC3E}">
        <p14:creationId xmlns:p14="http://schemas.microsoft.com/office/powerpoint/2010/main" val="365779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https://towardsdatascience.com/illustrated-guide-to-lstms-and-gru-s-a-step-by-step-explanation-44e9eb85bf21</a:t>
            </a:r>
            <a:endParaRPr lang="en-US" dirty="0"/>
          </a:p>
        </p:txBody>
      </p:sp>
      <p:sp>
        <p:nvSpPr>
          <p:cNvPr id="4" name="Slide Number Placeholder 3"/>
          <p:cNvSpPr>
            <a:spLocks noGrp="1"/>
          </p:cNvSpPr>
          <p:nvPr>
            <p:ph type="sldNum" sz="quarter" idx="10"/>
          </p:nvPr>
        </p:nvSpPr>
        <p:spPr/>
        <p:txBody>
          <a:bodyPr/>
          <a:lstStyle/>
          <a:p>
            <a:fld id="{6DB65A81-9884-40C7-9DE3-67449FC76E9F}" type="slidenum">
              <a:rPr lang="en-US" smtClean="0"/>
              <a:t>53</a:t>
            </a:fld>
            <a:endParaRPr lang="en-US"/>
          </a:p>
        </p:txBody>
      </p:sp>
    </p:spTree>
    <p:extLst>
      <p:ext uri="{BB962C8B-B14F-4D97-AF65-F5344CB8AC3E}">
        <p14:creationId xmlns:p14="http://schemas.microsoft.com/office/powerpoint/2010/main" val="3561219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2763FD-BC20-4EE4-9EA3-300C1FEE688E}" type="datetimeFigureOut">
              <a:rPr lang="en-US" smtClean="0"/>
              <a:t>6/19/2019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59748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2763FD-BC20-4EE4-9EA3-300C1FEE688E}" type="datetimeFigureOut">
              <a:rPr lang="en-US" smtClean="0"/>
              <a:t>6/19/2019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807722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2763FD-BC20-4EE4-9EA3-300C1FEE688E}" type="datetimeFigureOut">
              <a:rPr lang="en-US" smtClean="0"/>
              <a:t>6/19/2019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35778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2763FD-BC20-4EE4-9EA3-300C1FEE688E}" type="datetimeFigureOut">
              <a:rPr lang="en-US" smtClean="0"/>
              <a:t>6/19/2019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264079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2763FD-BC20-4EE4-9EA3-300C1FEE688E}" type="datetimeFigureOut">
              <a:rPr lang="en-US" smtClean="0"/>
              <a:t>6/19/2019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304794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2763FD-BC20-4EE4-9EA3-300C1FEE688E}" type="datetimeFigureOut">
              <a:rPr lang="en-US" smtClean="0"/>
              <a:t>6/19/2019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300637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2763FD-BC20-4EE4-9EA3-300C1FEE688E}" type="datetimeFigureOut">
              <a:rPr lang="en-US" smtClean="0"/>
              <a:t>6/19/2019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3056664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2763FD-BC20-4EE4-9EA3-300C1FEE688E}" type="datetimeFigureOut">
              <a:rPr lang="en-US" smtClean="0"/>
              <a:t>6/19/2019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289716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2763FD-BC20-4EE4-9EA3-300C1FEE688E}" type="datetimeFigureOut">
              <a:rPr lang="en-US" smtClean="0"/>
              <a:t>6/19/2019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338310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2763FD-BC20-4EE4-9EA3-300C1FEE688E}" type="datetimeFigureOut">
              <a:rPr lang="en-US" smtClean="0"/>
              <a:t>6/19/2019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135190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2763FD-BC20-4EE4-9EA3-300C1FEE688E}" type="datetimeFigureOut">
              <a:rPr lang="en-US" smtClean="0"/>
              <a:t>6/19/2019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485ED0-6327-48A7-899C-FF07A1AB7EF9}" type="slidenum">
              <a:rPr lang="en-US" smtClean="0"/>
              <a:t>‹#›</a:t>
            </a:fld>
            <a:endParaRPr lang="en-US"/>
          </a:p>
        </p:txBody>
      </p:sp>
    </p:spTree>
    <p:extLst>
      <p:ext uri="{BB962C8B-B14F-4D97-AF65-F5344CB8AC3E}">
        <p14:creationId xmlns:p14="http://schemas.microsoft.com/office/powerpoint/2010/main" val="4090582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763FD-BC20-4EE4-9EA3-300C1FEE688E}" type="datetimeFigureOut">
              <a:rPr lang="en-US" smtClean="0"/>
              <a:t>6/19/2019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85ED0-6327-48A7-899C-FF07A1AB7EF9}" type="slidenum">
              <a:rPr lang="en-US" smtClean="0"/>
              <a:t>‹#›</a:t>
            </a:fld>
            <a:endParaRPr lang="en-US"/>
          </a:p>
        </p:txBody>
      </p:sp>
    </p:spTree>
    <p:extLst>
      <p:ext uri="{BB962C8B-B14F-4D97-AF65-F5344CB8AC3E}">
        <p14:creationId xmlns:p14="http://schemas.microsoft.com/office/powerpoint/2010/main" val="15078695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9.gif"/></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NLP-Word Embedding</a:t>
            </a:r>
            <a:endParaRPr lang="en-US" dirty="0"/>
          </a:p>
        </p:txBody>
      </p:sp>
      <p:sp>
        <p:nvSpPr>
          <p:cNvPr id="3" name="Subtitle 2"/>
          <p:cNvSpPr>
            <a:spLocks noGrp="1"/>
          </p:cNvSpPr>
          <p:nvPr>
            <p:ph type="subTitle" idx="1"/>
          </p:nvPr>
        </p:nvSpPr>
        <p:spPr/>
        <p:txBody>
          <a:bodyPr/>
          <a:lstStyle/>
          <a:p>
            <a:r>
              <a:rPr lang="en-US" smtClean="0"/>
              <a:t>by Hassan Badawy</a:t>
            </a:r>
            <a:endParaRPr lang="en-US"/>
          </a:p>
        </p:txBody>
      </p:sp>
    </p:spTree>
    <p:extLst>
      <p:ext uri="{BB962C8B-B14F-4D97-AF65-F5344CB8AC3E}">
        <p14:creationId xmlns:p14="http://schemas.microsoft.com/office/powerpoint/2010/main" val="1030529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8230" y="265607"/>
            <a:ext cx="5000728" cy="523220"/>
          </a:xfrm>
          <a:prstGeom prst="rect">
            <a:avLst/>
          </a:prstGeom>
        </p:spPr>
        <p:txBody>
          <a:bodyPr wrap="none">
            <a:spAutoFit/>
          </a:bodyPr>
          <a:lstStyle/>
          <a:p>
            <a:r>
              <a:rPr lang="en-US" sz="2800" i="1" u="sng" dirty="0" smtClean="0">
                <a:latin typeface="Calibri" panose="020F0502020204030204" pitchFamily="34" charset="0"/>
              </a:rPr>
              <a:t>CBOW(Continuous</a:t>
            </a:r>
            <a:r>
              <a:rPr lang="en-US" i="1" u="sng" dirty="0" smtClean="0">
                <a:latin typeface="Calibri" panose="020F0502020204030204" pitchFamily="34" charset="0"/>
              </a:rPr>
              <a:t> </a:t>
            </a:r>
            <a:r>
              <a:rPr lang="en-US" sz="2800" i="1" u="sng" dirty="0">
                <a:latin typeface="Calibri" panose="020F0502020204030204" pitchFamily="34" charset="0"/>
              </a:rPr>
              <a:t>bag of words) </a:t>
            </a:r>
          </a:p>
        </p:txBody>
      </p:sp>
      <p:sp>
        <p:nvSpPr>
          <p:cNvPr id="4" name="Rectangle 3"/>
          <p:cNvSpPr/>
          <p:nvPr/>
        </p:nvSpPr>
        <p:spPr>
          <a:xfrm>
            <a:off x="468230" y="788827"/>
            <a:ext cx="11263745" cy="1569660"/>
          </a:xfrm>
          <a:prstGeom prst="rect">
            <a:avLst/>
          </a:prstGeom>
        </p:spPr>
        <p:txBody>
          <a:bodyPr wrap="square">
            <a:spAutoFit/>
          </a:bodyPr>
          <a:lstStyle/>
          <a:p>
            <a:r>
              <a:rPr lang="en-US" sz="2400" dirty="0">
                <a:latin typeface="Calibri" panose="020F0502020204030204" pitchFamily="34" charset="0"/>
              </a:rPr>
              <a:t>So CBOW Looks like, if we need our model </a:t>
            </a:r>
            <a:r>
              <a:rPr lang="en-US" sz="2400" dirty="0" smtClean="0">
                <a:latin typeface="Calibri" panose="020F0502020204030204" pitchFamily="34" charset="0"/>
              </a:rPr>
              <a:t>to learn counting</a:t>
            </a:r>
            <a:endParaRPr lang="en-US" sz="2400" dirty="0">
              <a:latin typeface="Calibri" panose="020F0502020204030204" pitchFamily="34" charset="0"/>
            </a:endParaRPr>
          </a:p>
          <a:p>
            <a:r>
              <a:rPr lang="en-US" sz="2400" dirty="0">
                <a:latin typeface="Calibri" panose="020F0502020204030204" pitchFamily="34" charset="0"/>
              </a:rPr>
              <a:t>1, 2, _, 4, 5 </a:t>
            </a:r>
          </a:p>
          <a:p>
            <a:r>
              <a:rPr lang="en-US" sz="2400" dirty="0">
                <a:latin typeface="Calibri" panose="020F0502020204030204" pitchFamily="34" charset="0"/>
              </a:rPr>
              <a:t>You will say ok, it is very easy it will be 3, but that for human brain that trained </a:t>
            </a:r>
          </a:p>
          <a:p>
            <a:r>
              <a:rPr lang="en-US" sz="2400" dirty="0">
                <a:latin typeface="Calibri" panose="020F0502020204030204" pitchFamily="34" charset="0"/>
              </a:rPr>
              <a:t>From the childhood </a:t>
            </a:r>
            <a:r>
              <a:rPr lang="en-US" sz="2400" dirty="0" smtClean="0">
                <a:latin typeface="Calibri" panose="020F0502020204030204" pitchFamily="34" charset="0"/>
              </a:rPr>
              <a:t>to </a:t>
            </a:r>
            <a:r>
              <a:rPr lang="en-US" sz="2400" dirty="0" err="1" smtClean="0">
                <a:latin typeface="Calibri" panose="020F0502020204030204" pitchFamily="34" charset="0"/>
              </a:rPr>
              <a:t>memoriz</a:t>
            </a:r>
            <a:r>
              <a:rPr lang="en-US" sz="2400" dirty="0" smtClean="0">
                <a:latin typeface="Calibri" panose="020F0502020204030204" pitchFamily="34" charset="0"/>
              </a:rPr>
              <a:t> </a:t>
            </a:r>
            <a:r>
              <a:rPr lang="en-US" sz="2400" dirty="0">
                <a:latin typeface="Calibri" panose="020F0502020204030204" pitchFamily="34" charset="0"/>
              </a:rPr>
              <a:t>number series, but for our model is still a baby :) </a:t>
            </a:r>
          </a:p>
        </p:txBody>
      </p:sp>
      <p:pic>
        <p:nvPicPr>
          <p:cNvPr id="5" name="Picture 4"/>
          <p:cNvPicPr>
            <a:picLocks noChangeAspect="1"/>
          </p:cNvPicPr>
          <p:nvPr/>
        </p:nvPicPr>
        <p:blipFill rotWithShape="1">
          <a:blip r:embed="rId2"/>
          <a:srcRect b="74760"/>
          <a:stretch/>
        </p:blipFill>
        <p:spPr>
          <a:xfrm>
            <a:off x="468230" y="3519828"/>
            <a:ext cx="5367264" cy="1343117"/>
          </a:xfrm>
          <a:prstGeom prst="rect">
            <a:avLst/>
          </a:prstGeom>
        </p:spPr>
      </p:pic>
      <p:pic>
        <p:nvPicPr>
          <p:cNvPr id="6" name="Picture 5"/>
          <p:cNvPicPr>
            <a:picLocks noChangeAspect="1"/>
          </p:cNvPicPr>
          <p:nvPr/>
        </p:nvPicPr>
        <p:blipFill rotWithShape="1">
          <a:blip r:embed="rId2"/>
          <a:srcRect t="23362"/>
          <a:stretch/>
        </p:blipFill>
        <p:spPr>
          <a:xfrm>
            <a:off x="5979307" y="2358487"/>
            <a:ext cx="5752668" cy="4371091"/>
          </a:xfrm>
          <a:prstGeom prst="rect">
            <a:avLst/>
          </a:prstGeom>
        </p:spPr>
      </p:pic>
    </p:spTree>
    <p:extLst>
      <p:ext uri="{BB962C8B-B14F-4D97-AF65-F5344CB8AC3E}">
        <p14:creationId xmlns:p14="http://schemas.microsoft.com/office/powerpoint/2010/main" val="2170676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705" t="2595" r="2792" b="3992"/>
          <a:stretch/>
        </p:blipFill>
        <p:spPr>
          <a:xfrm>
            <a:off x="6774873" y="0"/>
            <a:ext cx="5278582" cy="6761527"/>
          </a:xfrm>
          <a:prstGeom prst="rect">
            <a:avLst/>
          </a:prstGeom>
        </p:spPr>
      </p:pic>
      <p:sp>
        <p:nvSpPr>
          <p:cNvPr id="3" name="Rectangle 2"/>
          <p:cNvSpPr/>
          <p:nvPr/>
        </p:nvSpPr>
        <p:spPr>
          <a:xfrm>
            <a:off x="468230" y="265607"/>
            <a:ext cx="5000728" cy="523220"/>
          </a:xfrm>
          <a:prstGeom prst="rect">
            <a:avLst/>
          </a:prstGeom>
        </p:spPr>
        <p:txBody>
          <a:bodyPr wrap="none">
            <a:spAutoFit/>
          </a:bodyPr>
          <a:lstStyle/>
          <a:p>
            <a:r>
              <a:rPr lang="en-US" sz="2800" i="1" u="sng" dirty="0" smtClean="0">
                <a:latin typeface="Calibri" panose="020F0502020204030204" pitchFamily="34" charset="0"/>
              </a:rPr>
              <a:t>CBOW(Continuous</a:t>
            </a:r>
            <a:r>
              <a:rPr lang="en-US" i="1" u="sng" dirty="0" smtClean="0">
                <a:latin typeface="Calibri" panose="020F0502020204030204" pitchFamily="34" charset="0"/>
              </a:rPr>
              <a:t> </a:t>
            </a:r>
            <a:r>
              <a:rPr lang="en-US" sz="2800" i="1" u="sng" dirty="0">
                <a:latin typeface="Calibri" panose="020F0502020204030204" pitchFamily="34" charset="0"/>
              </a:rPr>
              <a:t>bag of words) </a:t>
            </a:r>
          </a:p>
        </p:txBody>
      </p:sp>
    </p:spTree>
    <p:extLst>
      <p:ext uri="{BB962C8B-B14F-4D97-AF65-F5344CB8AC3E}">
        <p14:creationId xmlns:p14="http://schemas.microsoft.com/office/powerpoint/2010/main" val="419918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5275" y="197427"/>
            <a:ext cx="2762250" cy="533400"/>
          </a:xfrm>
          <a:prstGeom prst="rect">
            <a:avLst/>
          </a:prstGeom>
        </p:spPr>
      </p:pic>
      <p:pic>
        <p:nvPicPr>
          <p:cNvPr id="3074" name="Picture 2" descr="Instead of guessing a word based on its context (the words before and after it), this other architecture &#10;tries to guess neighboring words using the current word. We can think of the window it slides against &#10;the training text as looking like this: &#10;Jay was &#10;The word in the green slot would be the input word, each pink box would be a possible outpu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33" y="951057"/>
            <a:ext cx="10848975" cy="30933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pink boxes are in different shades because this sliding window actually creates four separate &#10;samples in our training dataset: &#10;Jay was &#10;by &#10;input &#10;red &#10;bus &#10;output &#10;by &#10;bu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33" y="2101350"/>
            <a:ext cx="10848975" cy="466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331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is method is called the skipgram architecture. We can visualize the sliding window as doing the &#10;following: &#10;Thou shalt not make a &#10;thou shalt not &#10;achine in the likeness Of a human mind &#10;ake &#10;machine in &#10;This would add these four samples to our training dataset: &#10;Thou shalt not make a &#10;thou &#10;shalt not &#10;achine in the likeness Of a human mind &#10;ake &#10;machine in &#10;the &#10;input word &#10;input word &#10;not &#10;not &#10;not &#10;not &#10;target word &#10;target word &#10;thou &#10;shalt &#10;make "/>
          <p:cNvPicPr>
            <a:picLocks noChangeAspect="1" noChangeArrowheads="1"/>
          </p:cNvPicPr>
          <p:nvPr/>
        </p:nvPicPr>
        <p:blipFill rotWithShape="1">
          <a:blip r:embed="rId2">
            <a:extLst>
              <a:ext uri="{28A0092B-C50C-407E-A947-70E740481C1C}">
                <a14:useLocalDpi xmlns:a14="http://schemas.microsoft.com/office/drawing/2010/main" val="0"/>
              </a:ext>
            </a:extLst>
          </a:blip>
          <a:srcRect l="12143" t="17798" r="8756" b="60011"/>
          <a:stretch/>
        </p:blipFill>
        <p:spPr bwMode="auto">
          <a:xfrm>
            <a:off x="249377" y="221672"/>
            <a:ext cx="11608543" cy="22998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is method is called the skipgram architecture. We can visualize the sliding window as doing the &#10;following: &#10;Thou shalt not make a &#10;thou shalt not &#10;achine in the likeness Of a human mind &#10;ake &#10;machine in &#10;This would add these four samples to our training dataset: &#10;Thou shalt not make a &#10;thou &#10;shalt not &#10;achine in the likeness Of a human mind &#10;ake &#10;machine in &#10;the &#10;input word &#10;input word &#10;not &#10;not &#10;not &#10;not &#10;target word &#10;target word &#10;thou &#10;shalt &#10;make "/>
          <p:cNvPicPr>
            <a:picLocks noChangeAspect="1" noChangeArrowheads="1"/>
          </p:cNvPicPr>
          <p:nvPr/>
        </p:nvPicPr>
        <p:blipFill rotWithShape="1">
          <a:blip r:embed="rId2">
            <a:extLst>
              <a:ext uri="{28A0092B-C50C-407E-A947-70E740481C1C}">
                <a14:useLocalDpi xmlns:a14="http://schemas.microsoft.com/office/drawing/2010/main" val="0"/>
              </a:ext>
            </a:extLst>
          </a:blip>
          <a:srcRect l="13987" t="62682" r="8140"/>
          <a:stretch/>
        </p:blipFill>
        <p:spPr bwMode="auto">
          <a:xfrm>
            <a:off x="540328" y="2521527"/>
            <a:ext cx="11414577" cy="382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361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e then slide our window to the next position: &#10;Tho shalt not make a machine the likeness of a human mind &#10;thou &#10;thou &#10;shalt &#10;shalt &#10;not &#10;not &#10;make &#10;make &#10;a &#10;a &#10;machine in &#10;in &#10;input word &#10;not &#10;not &#10;not &#10;not &#10;target word &#10;thou &#10;shalt &#10;make &#10;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71" y="332509"/>
            <a:ext cx="11250756" cy="43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033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Which generates our next four examples: &#10;Tho shalt not make a machine the likeness of a human mind &#10;thou &#10;thou &#10;shalt &#10;shalt &#10;not &#10;not &#10;make &#10;make &#10;a &#10;a &#10;machine in &#10;achin &#10;input word &#10;not &#10;not &#10;not &#10;not &#10;make &#10;make &#10;make &#10;make &#10;target word &#10;thou &#10;shalt &#10;make &#10;a &#10;shalt &#10;no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770" y="506990"/>
            <a:ext cx="10641157" cy="550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35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 couple of positions later, we have a lot more examples: &#10;Thou shalt not mak a machine in the likeness &#10;f a human mind &#10;thou &#10;thou &#10;thou &#10;thou &#10;thou &#10;shalt &#10;shalt &#10;shalt &#10;shalt &#10;shalt &#10;not &#10;not &#10;not &#10;not &#10;not &#10;make &#10;make &#10;make &#10;make &#10;make &#10;a &#10;a &#10;a &#10;a &#10;a &#10;machine &#10;machine &#10;machine &#10;machine &#10;machine &#10;In &#10;In &#10;in &#10;in &#10;In &#10;the &#10;the &#10;the &#10;the &#10;the &#10;input word &#10;make &#10;make &#10;make &#10;make &#10;machine &#10;machine &#10;machine &#10;machine &#10;target word &#10;thou &#10;shalt &#10;make &#10;shalt &#10;machine &#10;make &#10;machine &#10;make &#10;machine "/>
          <p:cNvPicPr>
            <a:picLocks noChangeAspect="1" noChangeArrowheads="1"/>
          </p:cNvPicPr>
          <p:nvPr/>
        </p:nvPicPr>
        <p:blipFill rotWithShape="1">
          <a:blip r:embed="rId2">
            <a:extLst>
              <a:ext uri="{28A0092B-C50C-407E-A947-70E740481C1C}">
                <a14:useLocalDpi xmlns:a14="http://schemas.microsoft.com/office/drawing/2010/main" val="0"/>
              </a:ext>
            </a:extLst>
          </a:blip>
          <a:srcRect t="14593"/>
          <a:stretch/>
        </p:blipFill>
        <p:spPr bwMode="auto">
          <a:xfrm>
            <a:off x="0" y="-1"/>
            <a:ext cx="12192000" cy="6982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077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put word &#10;not &#10;not &#10;not &#10;not &#10;make &#10;make &#10;make &#10;make &#10;machine &#10;machine &#10;machine &#10;machine &#10;target word &#10;thou &#10;not &#10;shalt &#10;make &#10;shalt &#10;not &#10;machine &#10;not &#10;make &#10;machine &#10;make &#10;in &#10;the &#10;machine &#10;the &#10;likeness &#10;Untrained Model &#10;Task: &#10;Predict neighbouring wor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0"/>
            <a:ext cx="11541702" cy="671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926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e start with the first sample in our dataset. We grab the feature and feed to the untrained model &#10;asking it to predict an appropriate neighboring word. &#10;not &#10;1) Look up &#10;embeddings &#10;Untrained Model &#10;Task: &#10;Predict neighbouring word &#10;2) Calculate &#10;prediction &#10;3) Project &#10;to output &#10;vocabulary &#10;O &#10;O &#10;0.001 &#10;0.4 &#10;0.001 &#10;.0001 &#10;aardvark &#10;aarhus &#10;aaron &#10;taco &#10;thou &#10;zyzzyv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360727" cy="678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714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ow far off was the model? We subtract the two vectors resulting in an error vector: &#10;Actual &#10;Target &#10;Model &#10;Prediction &#10;O &#10;O &#10;0.001 &#10;0.4 &#10;0.001 &#10;0.0001 &#10;aardvark &#10;aarhus &#10;aaron &#10;taco &#10;thou &#10;zyzzyva &#10;Error &#10;-0.001 &#10;-04 &#10;0.999 &#10;-0.000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80" y="213303"/>
            <a:ext cx="10918247" cy="656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585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 Word Embeddings-4mM_S9L2_JQ.mp4_0000012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6810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is error vector can now be used to update the model so the next time, it's a little more likely to guess &#10;when it gets not as input. &#10;thou &#10;Actual &#10;Target &#10;not &#10;Model &#10;Prediction &#10;untrained Model &#10;Update &#10;Model &#10;Parameters &#10;O &#10;O &#10;0.001 &#10;0.4 &#10;0.001 &#10;0.0001 &#10;aardvark &#10;aarhus &#10;aaron &#10;taco &#10;thou &#10;zyzzyva &#10;Error &#10;-0.001 &#10;4000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776364" cy="674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923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0944" y="487602"/>
            <a:ext cx="11236037" cy="2677656"/>
          </a:xfrm>
          <a:prstGeom prst="rect">
            <a:avLst/>
          </a:prstGeom>
        </p:spPr>
        <p:txBody>
          <a:bodyPr wrap="square">
            <a:spAutoFit/>
          </a:bodyPr>
          <a:lstStyle/>
          <a:p>
            <a:r>
              <a:rPr lang="en-US" sz="2800" dirty="0">
                <a:latin typeface="Calibri" panose="020F0502020204030204" pitchFamily="34" charset="0"/>
              </a:rPr>
              <a:t>At the beginning of the training the actual input is 'not' and model should give us probability one at word 'not' but it gives 0.4 at another word and this value is the maximum probability of the all so it take the </a:t>
            </a:r>
            <a:r>
              <a:rPr lang="en-US" sz="2800" dirty="0" err="1">
                <a:latin typeface="Calibri" panose="020F0502020204030204" pitchFamily="34" charset="0"/>
              </a:rPr>
              <a:t>argmax</a:t>
            </a:r>
            <a:r>
              <a:rPr lang="en-US" sz="2800" dirty="0">
                <a:latin typeface="Calibri" panose="020F0502020204030204" pitchFamily="34" charset="0"/>
              </a:rPr>
              <a:t>.</a:t>
            </a:r>
          </a:p>
          <a:p>
            <a:r>
              <a:rPr lang="en-US" sz="2800" dirty="0">
                <a:latin typeface="Calibri" panose="020F0502020204030204" pitchFamily="34" charset="0"/>
              </a:rPr>
              <a:t>This result is accepted at the beginning and the error will be the difference between the probability of target - prop of prediction and system will use this error to updates all weights during backpropagation.</a:t>
            </a:r>
          </a:p>
        </p:txBody>
      </p:sp>
      <p:pic>
        <p:nvPicPr>
          <p:cNvPr id="14338" name="Picture 2" descr="And that concludes the first step of the training. We proceed to do the same process with the next &#10;sample in our dataset, and then the next, until we've covered all the samples in the dataset. That &#10;concludes one epoch of training. We do it over again for a number of epochs, and then we'd have our &#10;trained model and we can extract the embedding matrix from it and use it for any other application. &#10;While this extends our understanding of the process, it's still not how word2vec is actually trained. &#10;We're missing a couple of key idea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44" y="3385993"/>
            <a:ext cx="11420533" cy="243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35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781" y="540760"/>
            <a:ext cx="10744741" cy="4516149"/>
          </a:xfrm>
          <a:prstGeom prst="rect">
            <a:avLst/>
          </a:prstGeom>
        </p:spPr>
      </p:pic>
    </p:spTree>
    <p:extLst>
      <p:ext uri="{BB962C8B-B14F-4D97-AF65-F5344CB8AC3E}">
        <p14:creationId xmlns:p14="http://schemas.microsoft.com/office/powerpoint/2010/main" val="3567087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895" y="174912"/>
            <a:ext cx="5588578" cy="4599449"/>
          </a:xfrm>
          <a:prstGeom prst="rect">
            <a:avLst/>
          </a:prstGeom>
        </p:spPr>
      </p:pic>
      <p:pic>
        <p:nvPicPr>
          <p:cNvPr id="3" name="Picture 2"/>
          <p:cNvPicPr>
            <a:picLocks noChangeAspect="1"/>
          </p:cNvPicPr>
          <p:nvPr/>
        </p:nvPicPr>
        <p:blipFill>
          <a:blip r:embed="rId3"/>
          <a:stretch>
            <a:fillRect/>
          </a:stretch>
        </p:blipFill>
        <p:spPr>
          <a:xfrm>
            <a:off x="271895" y="4774361"/>
            <a:ext cx="5588578" cy="1842252"/>
          </a:xfrm>
          <a:prstGeom prst="rect">
            <a:avLst/>
          </a:prstGeom>
        </p:spPr>
      </p:pic>
      <p:pic>
        <p:nvPicPr>
          <p:cNvPr id="4" name="Picture 3"/>
          <p:cNvPicPr>
            <a:picLocks noChangeAspect="1"/>
          </p:cNvPicPr>
          <p:nvPr/>
        </p:nvPicPr>
        <p:blipFill>
          <a:blip r:embed="rId4"/>
          <a:stretch>
            <a:fillRect/>
          </a:stretch>
        </p:blipFill>
        <p:spPr>
          <a:xfrm>
            <a:off x="5860473" y="1070263"/>
            <a:ext cx="5588578" cy="3832168"/>
          </a:xfrm>
          <a:prstGeom prst="rect">
            <a:avLst/>
          </a:prstGeom>
        </p:spPr>
      </p:pic>
      <p:sp>
        <p:nvSpPr>
          <p:cNvPr id="5" name="Rectangle 1"/>
          <p:cNvSpPr>
            <a:spLocks noChangeArrowheads="1"/>
          </p:cNvSpPr>
          <p:nvPr/>
        </p:nvSpPr>
        <p:spPr bwMode="auto">
          <a:xfrm>
            <a:off x="6123709" y="4943914"/>
            <a:ext cx="506210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If we take the number 4 as a study case for skip gram we will see that 4 will only appeared with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Output --&gt;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4       --&gt;0, 3, 5, 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Wow,  </a:t>
            </a:r>
            <a:r>
              <a:rPr kumimoji="0" lang="en-US" altLang="en-US" sz="20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Skipgram</a:t>
            </a:r>
            <a:r>
              <a:rPr kumimoji="0" lang="en-US" alt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filliped the </a:t>
            </a:r>
            <a:r>
              <a:rPr kumimoji="0" lang="en-US" altLang="en-US" sz="20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CBOW.</a:t>
            </a:r>
            <a:endParaRPr kumimoji="0" lang="en-US" alt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5654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 Word2Vec-7jjappzGRe0.mp4_0000695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92013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90819" y="221240"/>
            <a:ext cx="2783838" cy="6373524"/>
          </a:xfrm>
          <a:prstGeom prst="rect">
            <a:avLst/>
          </a:prstGeom>
        </p:spPr>
      </p:pic>
      <p:sp>
        <p:nvSpPr>
          <p:cNvPr id="3" name="Rectangle 2"/>
          <p:cNvSpPr/>
          <p:nvPr/>
        </p:nvSpPr>
        <p:spPr>
          <a:xfrm>
            <a:off x="223836" y="5433399"/>
            <a:ext cx="8712345" cy="830997"/>
          </a:xfrm>
          <a:prstGeom prst="rect">
            <a:avLst/>
          </a:prstGeom>
        </p:spPr>
        <p:txBody>
          <a:bodyPr wrap="square">
            <a:spAutoFit/>
          </a:bodyPr>
          <a:lstStyle/>
          <a:p>
            <a:r>
              <a:rPr lang="en-US" sz="2400" dirty="0">
                <a:latin typeface="Calibri" panose="020F0502020204030204" pitchFamily="34" charset="0"/>
              </a:rPr>
              <a:t>The 'target vector' is one where the target word has the probability 1, and all other words have the probability 0. </a:t>
            </a:r>
            <a:endParaRPr lang="en-US" sz="2400" dirty="0"/>
          </a:p>
        </p:txBody>
      </p:sp>
      <p:pic>
        <p:nvPicPr>
          <p:cNvPr id="4" name="Picture 3"/>
          <p:cNvPicPr>
            <a:picLocks noChangeAspect="1"/>
          </p:cNvPicPr>
          <p:nvPr/>
        </p:nvPicPr>
        <p:blipFill>
          <a:blip r:embed="rId4"/>
          <a:stretch>
            <a:fillRect/>
          </a:stretch>
        </p:blipFill>
        <p:spPr>
          <a:xfrm>
            <a:off x="223837" y="1084117"/>
            <a:ext cx="8817564" cy="4028210"/>
          </a:xfrm>
          <a:prstGeom prst="rect">
            <a:avLst/>
          </a:prstGeom>
        </p:spPr>
      </p:pic>
    </p:spTree>
    <p:extLst>
      <p:ext uri="{BB962C8B-B14F-4D97-AF65-F5344CB8AC3E}">
        <p14:creationId xmlns:p14="http://schemas.microsoft.com/office/powerpoint/2010/main" val="275781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83647" y="204355"/>
            <a:ext cx="10355407" cy="6506846"/>
          </a:xfrm>
          <a:prstGeom prst="rect">
            <a:avLst/>
          </a:prstGeom>
        </p:spPr>
      </p:pic>
    </p:spTree>
    <p:extLst>
      <p:ext uri="{BB962C8B-B14F-4D97-AF65-F5344CB8AC3E}">
        <p14:creationId xmlns:p14="http://schemas.microsoft.com/office/powerpoint/2010/main" val="2955883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6965" y="378834"/>
            <a:ext cx="11291963" cy="19764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987" y="2355273"/>
            <a:ext cx="5575587" cy="4051508"/>
          </a:xfrm>
          <a:prstGeom prst="rect">
            <a:avLst/>
          </a:prstGeom>
        </p:spPr>
      </p:pic>
    </p:spTree>
    <p:extLst>
      <p:ext uri="{BB962C8B-B14F-4D97-AF65-F5344CB8AC3E}">
        <p14:creationId xmlns:p14="http://schemas.microsoft.com/office/powerpoint/2010/main" val="2649220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13"/>
          <a:stretch/>
        </p:blipFill>
        <p:spPr>
          <a:xfrm>
            <a:off x="177078" y="401782"/>
            <a:ext cx="11524052" cy="5638800"/>
          </a:xfrm>
          <a:prstGeom prst="rect">
            <a:avLst/>
          </a:prstGeom>
        </p:spPr>
      </p:pic>
    </p:spTree>
    <p:extLst>
      <p:ext uri="{BB962C8B-B14F-4D97-AF65-F5344CB8AC3E}">
        <p14:creationId xmlns:p14="http://schemas.microsoft.com/office/powerpoint/2010/main" val="4180842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90079"/>
            <a:ext cx="5870530" cy="5639666"/>
          </a:xfrm>
          <a:prstGeom prst="rect">
            <a:avLst/>
          </a:prstGeom>
        </p:spPr>
      </p:pic>
      <p:pic>
        <p:nvPicPr>
          <p:cNvPr id="3" name="Picture 2"/>
          <p:cNvPicPr>
            <a:picLocks noChangeAspect="1"/>
          </p:cNvPicPr>
          <p:nvPr/>
        </p:nvPicPr>
        <p:blipFill>
          <a:blip r:embed="rId3"/>
          <a:stretch>
            <a:fillRect/>
          </a:stretch>
        </p:blipFill>
        <p:spPr>
          <a:xfrm>
            <a:off x="5870530" y="431655"/>
            <a:ext cx="6040080" cy="1882054"/>
          </a:xfrm>
          <a:prstGeom prst="rect">
            <a:avLst/>
          </a:prstGeom>
        </p:spPr>
      </p:pic>
      <p:pic>
        <p:nvPicPr>
          <p:cNvPr id="4" name="Picture 3"/>
          <p:cNvPicPr>
            <a:picLocks noChangeAspect="1"/>
          </p:cNvPicPr>
          <p:nvPr/>
        </p:nvPicPr>
        <p:blipFill>
          <a:blip r:embed="rId4"/>
          <a:stretch>
            <a:fillRect/>
          </a:stretch>
        </p:blipFill>
        <p:spPr>
          <a:xfrm>
            <a:off x="6052271" y="2455285"/>
            <a:ext cx="5921499" cy="2296824"/>
          </a:xfrm>
          <a:prstGeom prst="rect">
            <a:avLst/>
          </a:prstGeom>
        </p:spPr>
      </p:pic>
    </p:spTree>
    <p:extLst>
      <p:ext uri="{BB962C8B-B14F-4D97-AF65-F5344CB8AC3E}">
        <p14:creationId xmlns:p14="http://schemas.microsoft.com/office/powerpoint/2010/main" val="891886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 Word Embeddings-4mM_S9L2_JQ.mp4_0000331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5797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2058" y="432953"/>
            <a:ext cx="3877541" cy="5975227"/>
          </a:xfrm>
          <a:prstGeom prst="rect">
            <a:avLst/>
          </a:prstGeom>
        </p:spPr>
      </p:pic>
    </p:spTree>
    <p:extLst>
      <p:ext uri="{BB962C8B-B14F-4D97-AF65-F5344CB8AC3E}">
        <p14:creationId xmlns:p14="http://schemas.microsoft.com/office/powerpoint/2010/main" val="39910504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 Word2Vec-7jjappzGRe0.mp4_0001144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1980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0015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2429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0193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00762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0340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899568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0880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41983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5522" y="313459"/>
            <a:ext cx="4229100" cy="495300"/>
          </a:xfrm>
          <a:prstGeom prst="rect">
            <a:avLst/>
          </a:prstGeom>
        </p:spPr>
      </p:pic>
      <p:pic>
        <p:nvPicPr>
          <p:cNvPr id="3" name="Picture 2"/>
          <p:cNvPicPr>
            <a:picLocks noChangeAspect="1"/>
          </p:cNvPicPr>
          <p:nvPr/>
        </p:nvPicPr>
        <p:blipFill>
          <a:blip r:embed="rId3"/>
          <a:stretch>
            <a:fillRect/>
          </a:stretch>
        </p:blipFill>
        <p:spPr>
          <a:xfrm>
            <a:off x="545522" y="1029999"/>
            <a:ext cx="6561860" cy="2843473"/>
          </a:xfrm>
          <a:prstGeom prst="rect">
            <a:avLst/>
          </a:prstGeom>
        </p:spPr>
      </p:pic>
      <p:sp>
        <p:nvSpPr>
          <p:cNvPr id="5" name="Rectangle 1"/>
          <p:cNvSpPr>
            <a:spLocks noChangeArrowheads="1"/>
          </p:cNvSpPr>
          <p:nvPr/>
        </p:nvSpPr>
        <p:spPr bwMode="auto">
          <a:xfrm>
            <a:off x="346363" y="3593140"/>
            <a:ext cx="4065537" cy="1188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800" b="0" i="0" u="none" strike="noStrike" cap="none" normalizeH="0" baseline="0" dirty="0" err="1" smtClean="0">
                <a:ln>
                  <a:noFill/>
                </a:ln>
                <a:solidFill>
                  <a:schemeClr val="tx1"/>
                </a:solidFill>
                <a:effectLst/>
                <a:latin typeface="Arial" panose="020B0604020202020204" pitchFamily="34" charset="0"/>
              </a:rPr>
              <a:t>model</a:t>
            </a:r>
            <a:r>
              <a:rPr kumimoji="0" lang="en-US" altLang="en-US" sz="4000" b="0" i="0" u="none" strike="noStrike" cap="none" normalizeH="0" baseline="0" dirty="0" err="1" smtClean="0">
                <a:ln>
                  <a:noFill/>
                </a:ln>
                <a:solidFill>
                  <a:schemeClr val="tx1"/>
                </a:solidFill>
                <a:effectLst/>
                <a:latin typeface="Arial" panose="020B0604020202020204" pitchFamily="34" charset="0"/>
              </a:rPr>
              <a:t>.</a:t>
            </a:r>
            <a:r>
              <a:rPr kumimoji="0" lang="en-US" altLang="en-US" sz="2800" b="0" i="0" u="none" strike="noStrike" cap="none" normalizeH="0" baseline="0" dirty="0" err="1" smtClean="0">
                <a:ln>
                  <a:noFill/>
                </a:ln>
                <a:solidFill>
                  <a:schemeClr val="tx1"/>
                </a:solidFill>
                <a:effectLst/>
                <a:latin typeface="Arial" panose="020B0604020202020204" pitchFamily="34" charset="0"/>
              </a:rPr>
              <a:t>save</a:t>
            </a:r>
            <a:r>
              <a:rPr kumimoji="0" lang="en-US" altLang="en-US" sz="1800" b="0" i="0" u="none" strike="noStrike" cap="none" normalizeH="0" baseline="0" dirty="0" smtClean="0">
                <a:ln>
                  <a:noFill/>
                </a:ln>
                <a:solidFill>
                  <a:schemeClr val="tx1"/>
                </a:solidFill>
                <a:effectLst/>
                <a:latin typeface="Arial Unicode MS"/>
              </a:rPr>
              <a:t>("word2vec.model")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smtClean="0">
                <a:ln>
                  <a:noFill/>
                </a:ln>
                <a:solidFill>
                  <a:schemeClr val="tx1"/>
                </a:solidFill>
                <a:effectLst/>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281469" y="4392078"/>
            <a:ext cx="4493153" cy="369332"/>
          </a:xfrm>
          <a:prstGeom prst="rect">
            <a:avLst/>
          </a:prstGeom>
        </p:spPr>
        <p:txBody>
          <a:bodyPr wrap="none">
            <a:spAutoFit/>
          </a:bodyPr>
          <a:lstStyle/>
          <a:p>
            <a:r>
              <a:rPr lang="en-US" dirty="0"/>
              <a:t>also </a:t>
            </a:r>
            <a:r>
              <a:rPr lang="en-US" dirty="0" smtClean="0"/>
              <a:t>you </a:t>
            </a:r>
            <a:r>
              <a:rPr lang="en-US" dirty="0"/>
              <a:t>can continue training the model later</a:t>
            </a:r>
          </a:p>
        </p:txBody>
      </p:sp>
      <p:pic>
        <p:nvPicPr>
          <p:cNvPr id="9" name="Picture 8"/>
          <p:cNvPicPr>
            <a:picLocks noChangeAspect="1"/>
          </p:cNvPicPr>
          <p:nvPr/>
        </p:nvPicPr>
        <p:blipFill>
          <a:blip r:embed="rId4"/>
          <a:stretch>
            <a:fillRect/>
          </a:stretch>
        </p:blipFill>
        <p:spPr>
          <a:xfrm>
            <a:off x="281469" y="4781158"/>
            <a:ext cx="10848110" cy="858484"/>
          </a:xfrm>
          <a:prstGeom prst="rect">
            <a:avLst/>
          </a:prstGeom>
        </p:spPr>
      </p:pic>
      <p:pic>
        <p:nvPicPr>
          <p:cNvPr id="10" name="Picture 9"/>
          <p:cNvPicPr>
            <a:picLocks noChangeAspect="1"/>
          </p:cNvPicPr>
          <p:nvPr/>
        </p:nvPicPr>
        <p:blipFill>
          <a:blip r:embed="rId5"/>
          <a:stretch>
            <a:fillRect/>
          </a:stretch>
        </p:blipFill>
        <p:spPr>
          <a:xfrm>
            <a:off x="281469" y="5692506"/>
            <a:ext cx="9301315" cy="639021"/>
          </a:xfrm>
          <a:prstGeom prst="rect">
            <a:avLst/>
          </a:prstGeom>
        </p:spPr>
      </p:pic>
    </p:spTree>
    <p:extLst>
      <p:ext uri="{BB962C8B-B14F-4D97-AF65-F5344CB8AC3E}">
        <p14:creationId xmlns:p14="http://schemas.microsoft.com/office/powerpoint/2010/main" val="40394991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046" y="226435"/>
            <a:ext cx="9533227" cy="2209484"/>
          </a:xfrm>
          <a:prstGeom prst="rect">
            <a:avLst/>
          </a:prstGeom>
        </p:spPr>
      </p:pic>
      <p:pic>
        <p:nvPicPr>
          <p:cNvPr id="3" name="Picture 2"/>
          <p:cNvPicPr>
            <a:picLocks noChangeAspect="1"/>
          </p:cNvPicPr>
          <p:nvPr/>
        </p:nvPicPr>
        <p:blipFill>
          <a:blip r:embed="rId3"/>
          <a:stretch>
            <a:fillRect/>
          </a:stretch>
        </p:blipFill>
        <p:spPr>
          <a:xfrm>
            <a:off x="573231" y="2435919"/>
            <a:ext cx="11356658" cy="1914408"/>
          </a:xfrm>
          <a:prstGeom prst="rect">
            <a:avLst/>
          </a:prstGeom>
        </p:spPr>
      </p:pic>
    </p:spTree>
    <p:extLst>
      <p:ext uri="{BB962C8B-B14F-4D97-AF65-F5344CB8AC3E}">
        <p14:creationId xmlns:p14="http://schemas.microsoft.com/office/powerpoint/2010/main" val="14558035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3777" y="361950"/>
            <a:ext cx="6677025" cy="1866900"/>
          </a:xfrm>
          <a:prstGeom prst="rect">
            <a:avLst/>
          </a:prstGeom>
        </p:spPr>
      </p:pic>
      <p:pic>
        <p:nvPicPr>
          <p:cNvPr id="3" name="Picture 2"/>
          <p:cNvPicPr>
            <a:picLocks noChangeAspect="1"/>
          </p:cNvPicPr>
          <p:nvPr/>
        </p:nvPicPr>
        <p:blipFill>
          <a:blip r:embed="rId3"/>
          <a:stretch>
            <a:fillRect/>
          </a:stretch>
        </p:blipFill>
        <p:spPr>
          <a:xfrm>
            <a:off x="443777" y="2375189"/>
            <a:ext cx="6486525" cy="1885950"/>
          </a:xfrm>
          <a:prstGeom prst="rect">
            <a:avLst/>
          </a:prstGeom>
        </p:spPr>
      </p:pic>
    </p:spTree>
    <p:extLst>
      <p:ext uri="{BB962C8B-B14F-4D97-AF65-F5344CB8AC3E}">
        <p14:creationId xmlns:p14="http://schemas.microsoft.com/office/powerpoint/2010/main" val="37419758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4589" y="509154"/>
            <a:ext cx="7930429" cy="5500876"/>
          </a:xfrm>
          <a:prstGeom prst="rect">
            <a:avLst/>
          </a:prstGeom>
        </p:spPr>
      </p:pic>
    </p:spTree>
    <p:extLst>
      <p:ext uri="{BB962C8B-B14F-4D97-AF65-F5344CB8AC3E}">
        <p14:creationId xmlns:p14="http://schemas.microsoft.com/office/powerpoint/2010/main" val="2718036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 Word Embeddings-4mM_S9L2_JQ.mp4_0000430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83367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388" y="532966"/>
            <a:ext cx="8093421" cy="4967289"/>
          </a:xfrm>
          <a:prstGeom prst="rect">
            <a:avLst/>
          </a:prstGeom>
        </p:spPr>
      </p:pic>
    </p:spTree>
    <p:extLst>
      <p:ext uri="{BB962C8B-B14F-4D97-AF65-F5344CB8AC3E}">
        <p14:creationId xmlns:p14="http://schemas.microsoft.com/office/powerpoint/2010/main" val="31896689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2215" y="514349"/>
            <a:ext cx="8381567" cy="3491323"/>
          </a:xfrm>
          <a:prstGeom prst="rect">
            <a:avLst/>
          </a:prstGeom>
        </p:spPr>
      </p:pic>
    </p:spTree>
    <p:extLst>
      <p:ext uri="{BB962C8B-B14F-4D97-AF65-F5344CB8AC3E}">
        <p14:creationId xmlns:p14="http://schemas.microsoft.com/office/powerpoint/2010/main" val="37135755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734" y="293316"/>
            <a:ext cx="3635098" cy="523220"/>
          </a:xfrm>
          <a:prstGeom prst="rect">
            <a:avLst/>
          </a:prstGeom>
        </p:spPr>
        <p:txBody>
          <a:bodyPr wrap="none">
            <a:spAutoFit/>
          </a:bodyPr>
          <a:lstStyle/>
          <a:p>
            <a:r>
              <a:rPr lang="en-US" sz="2800" b="1" dirty="0" err="1" smtClean="0"/>
              <a:t>Keras</a:t>
            </a:r>
            <a:r>
              <a:rPr lang="en-US" sz="2800" b="1" dirty="0" smtClean="0"/>
              <a:t> Embedding Layer</a:t>
            </a:r>
            <a:endParaRPr lang="en-US" sz="2800" b="1" dirty="0"/>
          </a:p>
        </p:txBody>
      </p:sp>
      <p:pic>
        <p:nvPicPr>
          <p:cNvPr id="6" name="Picture 5"/>
          <p:cNvPicPr>
            <a:picLocks noChangeAspect="1"/>
          </p:cNvPicPr>
          <p:nvPr/>
        </p:nvPicPr>
        <p:blipFill>
          <a:blip r:embed="rId2"/>
          <a:stretch>
            <a:fillRect/>
          </a:stretch>
        </p:blipFill>
        <p:spPr>
          <a:xfrm>
            <a:off x="506734" y="1101436"/>
            <a:ext cx="10242839" cy="3596232"/>
          </a:xfrm>
          <a:prstGeom prst="rect">
            <a:avLst/>
          </a:prstGeom>
        </p:spPr>
      </p:pic>
    </p:spTree>
    <p:extLst>
      <p:ext uri="{BB962C8B-B14F-4D97-AF65-F5344CB8AC3E}">
        <p14:creationId xmlns:p14="http://schemas.microsoft.com/office/powerpoint/2010/main" val="2593364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241156" y="4788705"/>
            <a:ext cx="6494085"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chemeClr val="tx1"/>
                </a:solidFill>
                <a:effectLst/>
                <a:latin typeface="Arial Unicode MS"/>
              </a:rPr>
              <a:t>keras.layers.Embedding</a:t>
            </a:r>
            <a:r>
              <a:rPr kumimoji="0" lang="en-US" altLang="en-US" sz="2400" b="0" i="0" u="none" strike="noStrike" cap="none" normalizeH="0" baseline="0" dirty="0" smtClean="0">
                <a:ln>
                  <a:noFill/>
                </a:ln>
                <a:solidFill>
                  <a:schemeClr val="tx1"/>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a:t>
            </a:r>
            <a:r>
              <a:rPr kumimoji="0" lang="en-US" altLang="en-US" sz="2400" b="0" i="0" u="none" strike="noStrike" cap="none" normalizeH="0" baseline="0" dirty="0" err="1" smtClean="0">
                <a:ln>
                  <a:noFill/>
                </a:ln>
                <a:solidFill>
                  <a:srgbClr val="FF0000"/>
                </a:solidFill>
                <a:effectLst/>
                <a:latin typeface="Arial Unicode MS"/>
              </a:rPr>
              <a:t>input_dim</a:t>
            </a:r>
            <a:r>
              <a:rPr kumimoji="0" lang="en-US" altLang="en-US" sz="2400" b="0" i="0" u="none" strike="noStrike" cap="none" normalizeH="0" baseline="0" dirty="0" smtClean="0">
                <a:ln>
                  <a:noFill/>
                </a:ln>
                <a:solidFill>
                  <a:schemeClr val="tx1"/>
                </a:solidFill>
                <a:effectLst/>
                <a:latin typeface="Arial Unicode MS"/>
              </a:rPr>
              <a:t>, </a:t>
            </a:r>
            <a:r>
              <a:rPr kumimoji="0" lang="en-US" altLang="en-US" sz="2400" b="0" i="0" u="none" strike="noStrike" cap="none" normalizeH="0" baseline="0" dirty="0" err="1" smtClean="0">
                <a:ln>
                  <a:noFill/>
                </a:ln>
                <a:solidFill>
                  <a:schemeClr val="accent1">
                    <a:lumMod val="50000"/>
                  </a:schemeClr>
                </a:solidFill>
                <a:effectLst/>
                <a:latin typeface="Arial Unicode MS"/>
              </a:rPr>
              <a:t>output_dim</a:t>
            </a:r>
            <a:r>
              <a:rPr kumimoji="0" lang="en-US" altLang="en-US" sz="2400" b="0" i="0" u="none" strike="noStrike" cap="none" normalizeH="0" baseline="0" dirty="0" smtClean="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a:t>
            </a:r>
            <a:r>
              <a:rPr kumimoji="0" lang="en-US" altLang="en-US" sz="2400" b="0" i="0" u="none" strike="noStrike" cap="none" normalizeH="0" baseline="0" dirty="0" err="1" smtClean="0">
                <a:ln>
                  <a:noFill/>
                </a:ln>
                <a:solidFill>
                  <a:schemeClr val="accent1">
                    <a:lumMod val="50000"/>
                  </a:schemeClr>
                </a:solidFill>
                <a:effectLst/>
                <a:latin typeface="Arial Unicode MS"/>
              </a:rPr>
              <a:t>embeddings_initializer</a:t>
            </a:r>
            <a:r>
              <a:rPr kumimoji="0" lang="en-US" altLang="en-US" sz="2400" b="0" i="0" u="none" strike="noStrike" cap="none" normalizeH="0" baseline="0" dirty="0" smtClean="0">
                <a:ln>
                  <a:noFill/>
                </a:ln>
                <a:solidFill>
                  <a:schemeClr val="tx1"/>
                </a:solidFill>
                <a:effectLst/>
                <a:latin typeface="Arial Unicode MS"/>
              </a:rPr>
              <a:t>='uniform',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a:t>
            </a:r>
            <a:r>
              <a:rPr kumimoji="0" lang="en-US" altLang="en-US" sz="2400" b="0" i="0" u="none" strike="noStrike" cap="none" normalizeH="0" baseline="0" dirty="0" err="1" smtClean="0">
                <a:ln>
                  <a:noFill/>
                </a:ln>
                <a:solidFill>
                  <a:srgbClr val="FF0000"/>
                </a:solidFill>
                <a:effectLst/>
                <a:latin typeface="Arial Unicode MS"/>
              </a:rPr>
              <a:t>input_length</a:t>
            </a:r>
            <a:r>
              <a:rPr kumimoji="0" lang="en-US" altLang="en-US" sz="2400" b="0" i="0" u="none" strike="noStrike" cap="none" normalizeH="0" baseline="0" dirty="0" smtClean="0">
                <a:ln>
                  <a:noFill/>
                </a:ln>
                <a:solidFill>
                  <a:srgbClr val="FF0000"/>
                </a:solidFill>
                <a:effectLst/>
                <a:latin typeface="Arial Unicode MS"/>
              </a:rPr>
              <a:t>=None</a:t>
            </a:r>
            <a:r>
              <a:rPr kumimoji="0" lang="en-US" altLang="en-US" sz="2400" b="0" i="0" u="none" strike="noStrike" cap="none" normalizeH="0" baseline="0" dirty="0" smtClean="0">
                <a:ln>
                  <a:noFill/>
                </a:ln>
                <a:solidFill>
                  <a:schemeClr val="tx1"/>
                </a:solidFill>
                <a:effectLst/>
                <a:latin typeface="Arial Unicode MS"/>
              </a:rPr>
              <a:t>)</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222105" y="52967"/>
            <a:ext cx="10542877" cy="4783189"/>
          </a:xfrm>
          <a:prstGeom prst="rect">
            <a:avLst/>
          </a:prstGeom>
        </p:spPr>
      </p:pic>
    </p:spTree>
    <p:extLst>
      <p:ext uri="{BB962C8B-B14F-4D97-AF65-F5344CB8AC3E}">
        <p14:creationId xmlns:p14="http://schemas.microsoft.com/office/powerpoint/2010/main" val="16653290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197" y="329478"/>
            <a:ext cx="11198899" cy="5143068"/>
          </a:xfrm>
          <a:prstGeom prst="rect">
            <a:avLst/>
          </a:prstGeom>
        </p:spPr>
      </p:pic>
    </p:spTree>
    <p:extLst>
      <p:ext uri="{BB962C8B-B14F-4D97-AF65-F5344CB8AC3E}">
        <p14:creationId xmlns:p14="http://schemas.microsoft.com/office/powerpoint/2010/main" val="29439298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7843" y="1131308"/>
            <a:ext cx="10846361" cy="4618327"/>
          </a:xfrm>
          <a:prstGeom prst="rect">
            <a:avLst/>
          </a:prstGeom>
        </p:spPr>
      </p:pic>
      <p:sp>
        <p:nvSpPr>
          <p:cNvPr id="3" name="Rectangle 2"/>
          <p:cNvSpPr/>
          <p:nvPr/>
        </p:nvSpPr>
        <p:spPr>
          <a:xfrm>
            <a:off x="3311236" y="175346"/>
            <a:ext cx="547254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Keras</a:t>
            </a:r>
            <a:r>
              <a:rPr lang="en-US" sz="3200" dirty="0" smtClean="0"/>
              <a:t> Embedding Layer</a:t>
            </a:r>
            <a:endParaRPr lang="en-US" sz="3200" dirty="0"/>
          </a:p>
        </p:txBody>
      </p:sp>
    </p:spTree>
    <p:extLst>
      <p:ext uri="{BB962C8B-B14F-4D97-AF65-F5344CB8AC3E}">
        <p14:creationId xmlns:p14="http://schemas.microsoft.com/office/powerpoint/2010/main" val="24035931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6069" y="475817"/>
            <a:ext cx="10283962" cy="5924983"/>
          </a:xfrm>
          <a:prstGeom prst="rect">
            <a:avLst/>
          </a:prstGeom>
        </p:spPr>
      </p:pic>
    </p:spTree>
    <p:extLst>
      <p:ext uri="{BB962C8B-B14F-4D97-AF65-F5344CB8AC3E}">
        <p14:creationId xmlns:p14="http://schemas.microsoft.com/office/powerpoint/2010/main" val="36687115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1583" y="981941"/>
            <a:ext cx="9140116" cy="2537114"/>
          </a:xfrm>
          <a:prstGeom prst="rect">
            <a:avLst/>
          </a:prstGeom>
        </p:spPr>
      </p:pic>
      <p:sp>
        <p:nvSpPr>
          <p:cNvPr id="3" name="Rectangle 2"/>
          <p:cNvSpPr/>
          <p:nvPr/>
        </p:nvSpPr>
        <p:spPr>
          <a:xfrm>
            <a:off x="3311236" y="175346"/>
            <a:ext cx="547254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Keras</a:t>
            </a:r>
            <a:r>
              <a:rPr lang="en-US" sz="3200" dirty="0" smtClean="0"/>
              <a:t> Embedding Layer</a:t>
            </a:r>
            <a:endParaRPr lang="en-US" sz="3200" dirty="0"/>
          </a:p>
        </p:txBody>
      </p:sp>
      <p:sp>
        <p:nvSpPr>
          <p:cNvPr id="4" name="TextBox 3"/>
          <p:cNvSpPr txBox="1"/>
          <p:nvPr/>
        </p:nvSpPr>
        <p:spPr>
          <a:xfrm>
            <a:off x="551583" y="3519055"/>
            <a:ext cx="9864438" cy="1569660"/>
          </a:xfrm>
          <a:prstGeom prst="rect">
            <a:avLst/>
          </a:prstGeom>
          <a:noFill/>
        </p:spPr>
        <p:txBody>
          <a:bodyPr wrap="square" rtlCol="0">
            <a:spAutoFit/>
          </a:bodyPr>
          <a:lstStyle/>
          <a:p>
            <a:r>
              <a:rPr lang="en-US" sz="3200" dirty="0" smtClean="0"/>
              <a:t>For Transfer Learning make  trainable = False and put the </a:t>
            </a:r>
            <a:r>
              <a:rPr lang="en-US" sz="3200" dirty="0" err="1" smtClean="0"/>
              <a:t>pretrained</a:t>
            </a:r>
            <a:r>
              <a:rPr lang="en-US" sz="3200" dirty="0" smtClean="0"/>
              <a:t> w2v or glove matrix weights else leave it for default (True) and don’t writhe weights.</a:t>
            </a:r>
            <a:endParaRPr lang="en-US" sz="3200" dirty="0"/>
          </a:p>
        </p:txBody>
      </p:sp>
      <p:pic>
        <p:nvPicPr>
          <p:cNvPr id="5" name="Picture 4"/>
          <p:cNvPicPr>
            <a:picLocks noChangeAspect="1"/>
          </p:cNvPicPr>
          <p:nvPr/>
        </p:nvPicPr>
        <p:blipFill>
          <a:blip r:embed="rId3"/>
          <a:stretch>
            <a:fillRect/>
          </a:stretch>
        </p:blipFill>
        <p:spPr>
          <a:xfrm>
            <a:off x="551583" y="5247177"/>
            <a:ext cx="9140116" cy="1227295"/>
          </a:xfrm>
          <a:prstGeom prst="rect">
            <a:avLst/>
          </a:prstGeom>
        </p:spPr>
      </p:pic>
    </p:spTree>
    <p:extLst>
      <p:ext uri="{BB962C8B-B14F-4D97-AF65-F5344CB8AC3E}">
        <p14:creationId xmlns:p14="http://schemas.microsoft.com/office/powerpoint/2010/main" val="1846792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5623" y="211280"/>
            <a:ext cx="8578995" cy="6721199"/>
          </a:xfrm>
          <a:prstGeom prst="rect">
            <a:avLst/>
          </a:prstGeom>
        </p:spPr>
      </p:pic>
    </p:spTree>
    <p:extLst>
      <p:ext uri="{BB962C8B-B14F-4D97-AF65-F5344CB8AC3E}">
        <p14:creationId xmlns:p14="http://schemas.microsoft.com/office/powerpoint/2010/main" val="38614692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086" y="941677"/>
            <a:ext cx="6819900" cy="5362575"/>
          </a:xfrm>
          <a:prstGeom prst="rect">
            <a:avLst/>
          </a:prstGeom>
        </p:spPr>
      </p:pic>
      <p:sp>
        <p:nvSpPr>
          <p:cNvPr id="3" name="Rectangle 2"/>
          <p:cNvSpPr/>
          <p:nvPr/>
        </p:nvSpPr>
        <p:spPr>
          <a:xfrm>
            <a:off x="429491" y="193964"/>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Training using LSTM</a:t>
            </a:r>
            <a:endParaRPr lang="en-US" sz="2800" dirty="0"/>
          </a:p>
        </p:txBody>
      </p:sp>
    </p:spTree>
    <p:extLst>
      <p:ext uri="{BB962C8B-B14F-4D97-AF65-F5344CB8AC3E}">
        <p14:creationId xmlns:p14="http://schemas.microsoft.com/office/powerpoint/2010/main" val="40637588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 Word2Vec-7jjappzGRe0.mp4_0000016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4424035" y="4158734"/>
            <a:ext cx="3343929" cy="461665"/>
          </a:xfrm>
          <a:prstGeom prst="rect">
            <a:avLst/>
          </a:prstGeom>
        </p:spPr>
        <p:txBody>
          <a:bodyPr wrap="none">
            <a:spAutoFit/>
          </a:bodyPr>
          <a:lstStyle/>
          <a:p>
            <a:r>
              <a:rPr lang="en-US" sz="2400" b="1" dirty="0">
                <a:highlight>
                  <a:srgbClr val="FF00FF"/>
                </a:highlight>
                <a:latin typeface="Calibri" panose="020F0502020204030204" pitchFamily="34" charset="0"/>
              </a:rPr>
              <a:t>Prediction </a:t>
            </a:r>
            <a:r>
              <a:rPr lang="en-US" sz="2400" b="1" dirty="0" smtClean="0">
                <a:highlight>
                  <a:srgbClr val="FF00FF"/>
                </a:highlight>
                <a:latin typeface="Calibri" panose="020F0502020204030204" pitchFamily="34" charset="0"/>
              </a:rPr>
              <a:t>based Models</a:t>
            </a:r>
            <a:endParaRPr lang="en-US" sz="2400" dirty="0"/>
          </a:p>
        </p:txBody>
      </p:sp>
    </p:spTree>
    <p:extLst>
      <p:ext uri="{BB962C8B-B14F-4D97-AF65-F5344CB8AC3E}">
        <p14:creationId xmlns:p14="http://schemas.microsoft.com/office/powerpoint/2010/main" val="7811126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57" y="883226"/>
            <a:ext cx="10552834" cy="4495233"/>
          </a:xfrm>
          <a:prstGeom prst="rect">
            <a:avLst/>
          </a:prstGeom>
        </p:spPr>
      </p:pic>
      <p:sp>
        <p:nvSpPr>
          <p:cNvPr id="3" name="Rectangle 2"/>
          <p:cNvSpPr/>
          <p:nvPr/>
        </p:nvSpPr>
        <p:spPr>
          <a:xfrm>
            <a:off x="429491" y="193964"/>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Training using LSTM or GRU</a:t>
            </a:r>
            <a:endParaRPr lang="en-US" sz="2800" dirty="0"/>
          </a:p>
        </p:txBody>
      </p:sp>
    </p:spTree>
    <p:extLst>
      <p:ext uri="{BB962C8B-B14F-4D97-AF65-F5344CB8AC3E}">
        <p14:creationId xmlns:p14="http://schemas.microsoft.com/office/powerpoint/2010/main" val="28779236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491" y="999989"/>
            <a:ext cx="10764982" cy="1754326"/>
          </a:xfrm>
          <a:prstGeom prst="rect">
            <a:avLst/>
          </a:prstGeom>
        </p:spPr>
        <p:txBody>
          <a:bodyPr wrap="square">
            <a:spAutoFit/>
          </a:bodyPr>
          <a:lstStyle/>
          <a:p>
            <a:r>
              <a:rPr lang="en-US" dirty="0"/>
              <a:t>The key difference between a GRU and an LSTM is that a GRU has two gates (</a:t>
            </a:r>
            <a:r>
              <a:rPr lang="en-US" i="1" dirty="0"/>
              <a:t>reset</a:t>
            </a:r>
            <a:r>
              <a:rPr lang="en-US" dirty="0"/>
              <a:t> and </a:t>
            </a:r>
            <a:r>
              <a:rPr lang="en-US" i="1" dirty="0"/>
              <a:t>update</a:t>
            </a:r>
            <a:r>
              <a:rPr lang="en-US" dirty="0"/>
              <a:t> gates) whereas an LSTM has three gates (namely </a:t>
            </a:r>
            <a:r>
              <a:rPr lang="en-US" i="1" dirty="0"/>
              <a:t>input</a:t>
            </a:r>
            <a:r>
              <a:rPr lang="en-US" dirty="0"/>
              <a:t>, </a:t>
            </a:r>
            <a:r>
              <a:rPr lang="en-US" i="1" dirty="0"/>
              <a:t>output</a:t>
            </a:r>
            <a:r>
              <a:rPr lang="en-US" dirty="0"/>
              <a:t> and </a:t>
            </a:r>
            <a:r>
              <a:rPr lang="en-US" i="1" dirty="0"/>
              <a:t>forget</a:t>
            </a:r>
            <a:r>
              <a:rPr lang="en-US" dirty="0"/>
              <a:t> gates), computationally </a:t>
            </a:r>
            <a:r>
              <a:rPr lang="en-US" b="1" i="1" dirty="0"/>
              <a:t>more efficient</a:t>
            </a:r>
            <a:r>
              <a:rPr lang="en-US" dirty="0"/>
              <a:t> (</a:t>
            </a:r>
            <a:r>
              <a:rPr lang="en-US" i="1" dirty="0"/>
              <a:t>less complex structure as pointed out</a:t>
            </a:r>
            <a:r>
              <a:rPr lang="en-US" dirty="0" smtClean="0"/>
              <a:t>) so it </a:t>
            </a:r>
            <a:r>
              <a:rPr lang="en-US" b="1" dirty="0"/>
              <a:t>train faster</a:t>
            </a:r>
            <a:r>
              <a:rPr lang="en-US" dirty="0" smtClean="0"/>
              <a:t>.</a:t>
            </a:r>
          </a:p>
          <a:p>
            <a:endParaRPr lang="en-US" dirty="0"/>
          </a:p>
          <a:p>
            <a:r>
              <a:rPr lang="en-US" b="1" dirty="0"/>
              <a:t>LSTMs</a:t>
            </a:r>
            <a:r>
              <a:rPr lang="en-US" dirty="0"/>
              <a:t> should in theory </a:t>
            </a:r>
            <a:r>
              <a:rPr lang="en-US" b="1" dirty="0"/>
              <a:t>remember longer sequences</a:t>
            </a:r>
            <a:r>
              <a:rPr lang="en-US" dirty="0"/>
              <a:t> than GRUs and outperform them in tasks requiring modeling long-distance relations. </a:t>
            </a:r>
          </a:p>
        </p:txBody>
      </p:sp>
      <p:sp>
        <p:nvSpPr>
          <p:cNvPr id="3" name="Rectangle 2"/>
          <p:cNvSpPr/>
          <p:nvPr/>
        </p:nvSpPr>
        <p:spPr>
          <a:xfrm>
            <a:off x="429491" y="193964"/>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LSTM or GRU?</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 y="2858951"/>
            <a:ext cx="12192000" cy="3855590"/>
          </a:xfrm>
          <a:prstGeom prst="rect">
            <a:avLst/>
          </a:prstGeom>
        </p:spPr>
      </p:pic>
    </p:spTree>
    <p:extLst>
      <p:ext uri="{BB962C8B-B14F-4D97-AF65-F5344CB8AC3E}">
        <p14:creationId xmlns:p14="http://schemas.microsoft.com/office/powerpoint/2010/main" val="39679746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06" y="0"/>
            <a:ext cx="10784988" cy="6858000"/>
          </a:xfrm>
          <a:prstGeom prst="rect">
            <a:avLst/>
          </a:prstGeom>
        </p:spPr>
      </p:pic>
    </p:spTree>
    <p:extLst>
      <p:ext uri="{BB962C8B-B14F-4D97-AF65-F5344CB8AC3E}">
        <p14:creationId xmlns:p14="http://schemas.microsoft.com/office/powerpoint/2010/main" val="32803364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77" y="164522"/>
            <a:ext cx="11154642" cy="2928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632" y="3877540"/>
            <a:ext cx="6819900" cy="1790700"/>
          </a:xfrm>
          <a:prstGeom prst="rect">
            <a:avLst/>
          </a:prstGeom>
        </p:spPr>
      </p:pic>
      <p:sp>
        <p:nvSpPr>
          <p:cNvPr id="4" name="Rectangle 3"/>
          <p:cNvSpPr/>
          <p:nvPr/>
        </p:nvSpPr>
        <p:spPr>
          <a:xfrm>
            <a:off x="4170198" y="6083054"/>
            <a:ext cx="3740768" cy="369332"/>
          </a:xfrm>
          <a:prstGeom prst="rect">
            <a:avLst/>
          </a:prstGeom>
        </p:spPr>
        <p:txBody>
          <a:bodyPr wrap="none">
            <a:spAutoFit/>
          </a:bodyPr>
          <a:lstStyle/>
          <a:p>
            <a:r>
              <a:rPr lang="en-US" dirty="0"/>
              <a:t>Passing hidden state to next time step</a:t>
            </a:r>
          </a:p>
        </p:txBody>
      </p:sp>
      <p:sp>
        <p:nvSpPr>
          <p:cNvPr id="5" name="Rectangle 4"/>
          <p:cNvSpPr/>
          <p:nvPr/>
        </p:nvSpPr>
        <p:spPr>
          <a:xfrm>
            <a:off x="4037714" y="3199760"/>
            <a:ext cx="3413499" cy="369332"/>
          </a:xfrm>
          <a:prstGeom prst="rect">
            <a:avLst/>
          </a:prstGeom>
        </p:spPr>
        <p:txBody>
          <a:bodyPr wrap="none">
            <a:spAutoFit/>
          </a:bodyPr>
          <a:lstStyle/>
          <a:p>
            <a:r>
              <a:rPr lang="en-US" dirty="0"/>
              <a:t>Passing </a:t>
            </a:r>
            <a:r>
              <a:rPr lang="en-US" dirty="0" smtClean="0"/>
              <a:t>sequence of vectors to </a:t>
            </a:r>
            <a:r>
              <a:rPr lang="en-US" dirty="0" err="1" smtClean="0"/>
              <a:t>gru</a:t>
            </a:r>
            <a:endParaRPr lang="en-US" dirty="0"/>
          </a:p>
        </p:txBody>
      </p:sp>
    </p:spTree>
    <p:extLst>
      <p:ext uri="{BB962C8B-B14F-4D97-AF65-F5344CB8AC3E}">
        <p14:creationId xmlns:p14="http://schemas.microsoft.com/office/powerpoint/2010/main" val="3153310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9491" y="1048182"/>
            <a:ext cx="10945091" cy="3795348"/>
          </a:xfrm>
          <a:prstGeom prst="rect">
            <a:avLst/>
          </a:prstGeom>
        </p:spPr>
      </p:pic>
      <p:sp>
        <p:nvSpPr>
          <p:cNvPr id="3" name="Rectangle 2"/>
          <p:cNvSpPr/>
          <p:nvPr/>
        </p:nvSpPr>
        <p:spPr>
          <a:xfrm>
            <a:off x="429491" y="193964"/>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Bidirectional LSTM?</a:t>
            </a:r>
            <a:endParaRPr lang="en-US" sz="2800" dirty="0"/>
          </a:p>
        </p:txBody>
      </p:sp>
    </p:spTree>
    <p:extLst>
      <p:ext uri="{BB962C8B-B14F-4D97-AF65-F5344CB8AC3E}">
        <p14:creationId xmlns:p14="http://schemas.microsoft.com/office/powerpoint/2010/main" val="27596342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491" y="986596"/>
            <a:ext cx="11305308" cy="2308324"/>
          </a:xfrm>
          <a:prstGeom prst="rect">
            <a:avLst/>
          </a:prstGeom>
        </p:spPr>
        <p:txBody>
          <a:bodyPr wrap="square">
            <a:spAutoFit/>
          </a:bodyPr>
          <a:lstStyle/>
          <a:p>
            <a:r>
              <a:rPr lang="en-US" dirty="0"/>
              <a:t>LSTM in its core, preserves information from inputs that has already passed through it using the hidden state.</a:t>
            </a:r>
          </a:p>
          <a:p>
            <a:r>
              <a:rPr lang="en-US" dirty="0"/>
              <a:t>Unidirectional LSTM only preserves information of the </a:t>
            </a:r>
            <a:r>
              <a:rPr lang="en-US" b="1" dirty="0"/>
              <a:t>past</a:t>
            </a:r>
            <a:r>
              <a:rPr lang="en-US" dirty="0"/>
              <a:t> because the only inputs it has seen are from the past.</a:t>
            </a:r>
          </a:p>
          <a:p>
            <a:r>
              <a:rPr lang="en-US" dirty="0"/>
              <a:t>Using bidirectional will run your inputs in two ways, one from past to future and one from future to past and what differs this approach from unidirectional is that in the LSTM that runs backwards you preserve information from the </a:t>
            </a:r>
            <a:r>
              <a:rPr lang="en-US" b="1" dirty="0"/>
              <a:t>future</a:t>
            </a:r>
            <a:r>
              <a:rPr lang="en-US" dirty="0"/>
              <a:t> and using the two hidden states combined you are able in any point in time to preserve information from </a:t>
            </a:r>
            <a:r>
              <a:rPr lang="en-US" b="1" dirty="0"/>
              <a:t>both past and future</a:t>
            </a:r>
            <a:r>
              <a:rPr lang="en-US" dirty="0"/>
              <a:t>.</a:t>
            </a:r>
          </a:p>
          <a:p>
            <a:r>
              <a:rPr lang="en-US" dirty="0"/>
              <a:t>What they are suited for is a very complicated question but </a:t>
            </a:r>
            <a:r>
              <a:rPr lang="en-US" dirty="0" err="1"/>
              <a:t>BiLSTMs</a:t>
            </a:r>
            <a:r>
              <a:rPr lang="en-US" dirty="0"/>
              <a:t> show very good results as they can understand context better</a:t>
            </a:r>
          </a:p>
        </p:txBody>
      </p:sp>
      <p:sp>
        <p:nvSpPr>
          <p:cNvPr id="3" name="Rectangle 2"/>
          <p:cNvSpPr/>
          <p:nvPr/>
        </p:nvSpPr>
        <p:spPr>
          <a:xfrm>
            <a:off x="429491" y="193964"/>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Bidirectional LSTM?</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977" y="3519516"/>
            <a:ext cx="7277100" cy="2571750"/>
          </a:xfrm>
          <a:prstGeom prst="rect">
            <a:avLst/>
          </a:prstGeom>
        </p:spPr>
      </p:pic>
      <p:sp>
        <p:nvSpPr>
          <p:cNvPr id="5" name="Rectangle 4"/>
          <p:cNvSpPr/>
          <p:nvPr/>
        </p:nvSpPr>
        <p:spPr>
          <a:xfrm>
            <a:off x="429491" y="138546"/>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Bidirectional LSTM?</a:t>
            </a:r>
            <a:endParaRPr lang="en-US" sz="2800" dirty="0"/>
          </a:p>
        </p:txBody>
      </p:sp>
    </p:spTree>
    <p:extLst>
      <p:ext uri="{BB962C8B-B14F-4D97-AF65-F5344CB8AC3E}">
        <p14:creationId xmlns:p14="http://schemas.microsoft.com/office/powerpoint/2010/main" val="15142927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6460" y="1111393"/>
            <a:ext cx="9853613" cy="2203910"/>
          </a:xfrm>
          <a:prstGeom prst="rect">
            <a:avLst/>
          </a:prstGeom>
        </p:spPr>
      </p:pic>
      <p:sp>
        <p:nvSpPr>
          <p:cNvPr id="3" name="Rectangle 2"/>
          <p:cNvSpPr/>
          <p:nvPr/>
        </p:nvSpPr>
        <p:spPr>
          <a:xfrm>
            <a:off x="429491" y="138546"/>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Bidirectional LSTM?</a:t>
            </a:r>
            <a:endParaRPr lang="en-US" sz="2800" dirty="0"/>
          </a:p>
        </p:txBody>
      </p:sp>
      <p:pic>
        <p:nvPicPr>
          <p:cNvPr id="4" name="Picture 3"/>
          <p:cNvPicPr>
            <a:picLocks noChangeAspect="1"/>
          </p:cNvPicPr>
          <p:nvPr/>
        </p:nvPicPr>
        <p:blipFill>
          <a:blip r:embed="rId3"/>
          <a:stretch>
            <a:fillRect/>
          </a:stretch>
        </p:blipFill>
        <p:spPr>
          <a:xfrm>
            <a:off x="578860" y="3457847"/>
            <a:ext cx="9437976" cy="3046345"/>
          </a:xfrm>
          <a:prstGeom prst="rect">
            <a:avLst/>
          </a:prstGeom>
        </p:spPr>
      </p:pic>
    </p:spTree>
    <p:extLst>
      <p:ext uri="{BB962C8B-B14F-4D97-AF65-F5344CB8AC3E}">
        <p14:creationId xmlns:p14="http://schemas.microsoft.com/office/powerpoint/2010/main" val="21869424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81" y="422564"/>
            <a:ext cx="6667500" cy="5848189"/>
          </a:xfrm>
          <a:prstGeom prst="rect">
            <a:avLst/>
          </a:prstGeom>
        </p:spPr>
      </p:pic>
      <p:sp>
        <p:nvSpPr>
          <p:cNvPr id="3" name="Rectangle 2"/>
          <p:cNvSpPr/>
          <p:nvPr/>
        </p:nvSpPr>
        <p:spPr>
          <a:xfrm>
            <a:off x="429491" y="138546"/>
            <a:ext cx="5140036" cy="568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Bidirectional LSTM?</a:t>
            </a:r>
            <a:endParaRPr lang="en-US" sz="2800" dirty="0"/>
          </a:p>
        </p:txBody>
      </p:sp>
    </p:spTree>
    <p:extLst>
      <p:ext uri="{BB962C8B-B14F-4D97-AF65-F5344CB8AC3E}">
        <p14:creationId xmlns:p14="http://schemas.microsoft.com/office/powerpoint/2010/main" val="5450809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1163348"/>
            <a:ext cx="11367025" cy="3907415"/>
          </a:xfrm>
          <a:prstGeom prst="rect">
            <a:avLst/>
          </a:prstGeom>
        </p:spPr>
      </p:pic>
      <p:sp>
        <p:nvSpPr>
          <p:cNvPr id="3" name="Rectangle 2"/>
          <p:cNvSpPr/>
          <p:nvPr/>
        </p:nvSpPr>
        <p:spPr>
          <a:xfrm>
            <a:off x="483994" y="459570"/>
            <a:ext cx="4245714" cy="523220"/>
          </a:xfrm>
          <a:prstGeom prst="rect">
            <a:avLst/>
          </a:prstGeom>
        </p:spPr>
        <p:txBody>
          <a:bodyPr wrap="none">
            <a:spAutoFit/>
          </a:bodyPr>
          <a:lstStyle/>
          <a:p>
            <a:r>
              <a:rPr lang="en-US" sz="2800"/>
              <a:t>steps to generate sentences</a:t>
            </a:r>
          </a:p>
        </p:txBody>
      </p:sp>
    </p:spTree>
    <p:extLst>
      <p:ext uri="{BB962C8B-B14F-4D97-AF65-F5344CB8AC3E}">
        <p14:creationId xmlns:p14="http://schemas.microsoft.com/office/powerpoint/2010/main" val="2011151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619125"/>
            <a:ext cx="7620000" cy="5619750"/>
          </a:xfrm>
          <a:prstGeom prst="rect">
            <a:avLst/>
          </a:prstGeom>
        </p:spPr>
      </p:pic>
    </p:spTree>
    <p:extLst>
      <p:ext uri="{BB962C8B-B14F-4D97-AF65-F5344CB8AC3E}">
        <p14:creationId xmlns:p14="http://schemas.microsoft.com/office/powerpoint/2010/main" val="3390433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 Word2Vec-7jjappzGRe0.mp4_0000209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rotWithShape="1">
          <a:blip r:embed="rId3"/>
          <a:srcRect r="1903" b="4999"/>
          <a:stretch/>
        </p:blipFill>
        <p:spPr>
          <a:xfrm>
            <a:off x="1570666" y="1744791"/>
            <a:ext cx="8709407" cy="4683718"/>
          </a:xfrm>
          <a:prstGeom prst="rect">
            <a:avLst/>
          </a:prstGeom>
        </p:spPr>
      </p:pic>
    </p:spTree>
    <p:extLst>
      <p:ext uri="{BB962C8B-B14F-4D97-AF65-F5344CB8AC3E}">
        <p14:creationId xmlns:p14="http://schemas.microsoft.com/office/powerpoint/2010/main" val="14244210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244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69886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255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6133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264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62395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275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83144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285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645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296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17862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488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46442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711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49963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873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136148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900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7543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 Word2Vec-7jjappzGRe0.mp4_0000428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665018" y="5184062"/>
            <a:ext cx="6096000" cy="923330"/>
          </a:xfrm>
          <a:prstGeom prst="rect">
            <a:avLst/>
          </a:prstGeom>
        </p:spPr>
        <p:txBody>
          <a:bodyPr>
            <a:spAutoFit/>
          </a:bodyPr>
          <a:lstStyle/>
          <a:p>
            <a:r>
              <a:rPr lang="en-US" i="1" u="sng" dirty="0">
                <a:latin typeface="Calibri" panose="020F0502020204030204" pitchFamily="34" charset="0"/>
              </a:rPr>
              <a:t>Word2vec is not a single algorithm but a combination of two techniques – CBOW(Continuous bag of words) and Skip-gram model</a:t>
            </a:r>
            <a:r>
              <a:rPr lang="en-US" dirty="0">
                <a:latin typeface="Calibri" panose="020F0502020204030204" pitchFamily="34" charset="0"/>
              </a:rPr>
              <a:t>.</a:t>
            </a:r>
            <a:endParaRPr lang="en-US" dirty="0"/>
          </a:p>
        </p:txBody>
      </p:sp>
    </p:spTree>
    <p:extLst>
      <p:ext uri="{BB962C8B-B14F-4D97-AF65-F5344CB8AC3E}">
        <p14:creationId xmlns:p14="http://schemas.microsoft.com/office/powerpoint/2010/main" val="15839230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910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6824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1923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69568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2018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66314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 Embeddings For Deep Learning-gj8u1KG0H2w.mp4_0002079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187730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019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74968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248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98939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275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97411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305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88196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401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99571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504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488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ok both ways &#10;&quot;Paradox is a pointer telling you to look beyond it If paradoxes bother you, that betrays your deep desire for absolutes The &#10;relativist treats a paradox merely as interesting, perhaps amusing or even, dreadful thought, educational. &quot; God Emperor of &#10;Dune &#10;Knowing what you know from earlier in the post, fill in the blank: &#10;Jay was hit by a &#10;The context I gave you here is five words before the blank word (and an earlier mention of &quot;bus&quot;). I'm &#10;sure most people would guess the word bus goes into the blank. But what if I gave you one more &#10;piece of information — a word after the blank, would that change your answer? &#10;Jay was hit by a &#10;bus "/>
          <p:cNvPicPr>
            <a:picLocks noChangeAspect="1" noChangeArrowheads="1"/>
          </p:cNvPicPr>
          <p:nvPr/>
        </p:nvPicPr>
        <p:blipFill rotWithShape="1">
          <a:blip r:embed="rId2">
            <a:extLst>
              <a:ext uri="{28A0092B-C50C-407E-A947-70E740481C1C}">
                <a14:useLocalDpi xmlns:a14="http://schemas.microsoft.com/office/drawing/2010/main" val="0"/>
              </a:ext>
            </a:extLst>
          </a:blip>
          <a:srcRect t="45325"/>
          <a:stretch/>
        </p:blipFill>
        <p:spPr bwMode="auto">
          <a:xfrm>
            <a:off x="359353" y="914400"/>
            <a:ext cx="10682720" cy="29263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8230" y="265607"/>
            <a:ext cx="5000728" cy="523220"/>
          </a:xfrm>
          <a:prstGeom prst="rect">
            <a:avLst/>
          </a:prstGeom>
        </p:spPr>
        <p:txBody>
          <a:bodyPr wrap="none">
            <a:spAutoFit/>
          </a:bodyPr>
          <a:lstStyle/>
          <a:p>
            <a:r>
              <a:rPr lang="en-US" sz="2800" i="1" u="sng" dirty="0" smtClean="0">
                <a:latin typeface="Calibri" panose="020F0502020204030204" pitchFamily="34" charset="0"/>
              </a:rPr>
              <a:t>CBOW(Continuous</a:t>
            </a:r>
            <a:r>
              <a:rPr lang="en-US" i="1" u="sng" dirty="0" smtClean="0">
                <a:latin typeface="Calibri" panose="020F0502020204030204" pitchFamily="34" charset="0"/>
              </a:rPr>
              <a:t> </a:t>
            </a:r>
            <a:r>
              <a:rPr lang="en-US" sz="2800" i="1" u="sng" dirty="0">
                <a:latin typeface="Calibri" panose="020F0502020204030204" pitchFamily="34" charset="0"/>
              </a:rPr>
              <a:t>bag of words) </a:t>
            </a:r>
          </a:p>
        </p:txBody>
      </p:sp>
      <p:pic>
        <p:nvPicPr>
          <p:cNvPr id="1028" name="Picture 4" descr="This completely changes what should go in the blank. the word red is now the most likely to go into &#10;the blank. What we learn from this is the words both before and after a specific word carry &#10;informational value. It turns out that accounting for both directions (words to the left and to the right of &#10;the word we're guessing) leads to better word embeddings. Let's see how we can adjust the way we're &#10;training the model to account for thi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353" y="3966325"/>
            <a:ext cx="11275206" cy="179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970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531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43030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610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79354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6380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32644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742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28530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787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52297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 T-SNE-xxcK8oZ6_WE.mp4_0000826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86664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918614"/>
          </a:xfrm>
          <a:prstGeom prst="rect">
            <a:avLst/>
          </a:prstGeom>
        </p:spPr>
      </p:pic>
      <p:pic>
        <p:nvPicPr>
          <p:cNvPr id="3" name="Picture 2"/>
          <p:cNvPicPr>
            <a:picLocks noChangeAspect="1"/>
          </p:cNvPicPr>
          <p:nvPr/>
        </p:nvPicPr>
        <p:blipFill>
          <a:blip r:embed="rId3"/>
          <a:stretch>
            <a:fillRect/>
          </a:stretch>
        </p:blipFill>
        <p:spPr>
          <a:xfrm>
            <a:off x="7325640" y="0"/>
            <a:ext cx="4866360" cy="1011382"/>
          </a:xfrm>
          <a:prstGeom prst="rect">
            <a:avLst/>
          </a:prstGeom>
        </p:spPr>
      </p:pic>
    </p:spTree>
    <p:extLst>
      <p:ext uri="{BB962C8B-B14F-4D97-AF65-F5344CB8AC3E}">
        <p14:creationId xmlns:p14="http://schemas.microsoft.com/office/powerpoint/2010/main" val="1825180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563111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timent classification &#10;Logistic regression over bag of I-grams with TF-IDF &#10;• Accuracy on test set: 88.5% &#10;• Let's look at learnt weights: &#10;ngram &#10;great &#10;excellent &#10;perfect &#10;best &#10;wonderful &#10;weight &#10;9.042803 &#10;8.487379 &#10;vs &#10;6.907277 &#10;6.440972 &#10;6.237365 &#10;ngram &#10;worst &#10;awful &#10;bad &#10;waste &#10;boring &#10;weight &#10;-12.748257 &#10;-9.150810 &#10;-8.974974 &#10;_8.944854 &#10;-8.340877 &#10;Top positive &#10;Top negativ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798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98"/>
            <a:ext cx="12192000" cy="6866698"/>
          </a:xfrm>
          <a:prstGeom prst="rect">
            <a:avLst/>
          </a:prstGeom>
        </p:spPr>
      </p:pic>
    </p:spTree>
    <p:extLst>
      <p:ext uri="{BB962C8B-B14F-4D97-AF65-F5344CB8AC3E}">
        <p14:creationId xmlns:p14="http://schemas.microsoft.com/office/powerpoint/2010/main" val="3835815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kipgram &#10;&quot;Intelligence takes chance with limited data in an arena where mistakes are not only possible but also necessary &quot; &#10;Dune &#10;Instead of only looking two words before the target word, we can also look at two words after it. &#10;Jay was hit by a &#10;by &#10;bus in... &#10;If we do this, the dataset we're virtually building and training the model against would look like this: &#10;by &#10;bus &#10;output &#10;in "/>
          <p:cNvPicPr>
            <a:picLocks noChangeAspect="1" noChangeArrowheads="1"/>
          </p:cNvPicPr>
          <p:nvPr/>
        </p:nvPicPr>
        <p:blipFill rotWithShape="1">
          <a:blip r:embed="rId2">
            <a:extLst>
              <a:ext uri="{28A0092B-C50C-407E-A947-70E740481C1C}">
                <a14:useLocalDpi xmlns:a14="http://schemas.microsoft.com/office/drawing/2010/main" val="0"/>
              </a:ext>
            </a:extLst>
          </a:blip>
          <a:srcRect t="33441"/>
          <a:stretch/>
        </p:blipFill>
        <p:spPr bwMode="auto">
          <a:xfrm>
            <a:off x="345498" y="914399"/>
            <a:ext cx="11333884" cy="37758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8230" y="265607"/>
            <a:ext cx="5000728" cy="523220"/>
          </a:xfrm>
          <a:prstGeom prst="rect">
            <a:avLst/>
          </a:prstGeom>
        </p:spPr>
        <p:txBody>
          <a:bodyPr wrap="none">
            <a:spAutoFit/>
          </a:bodyPr>
          <a:lstStyle/>
          <a:p>
            <a:r>
              <a:rPr lang="en-US" sz="2800" i="1" u="sng" dirty="0" smtClean="0">
                <a:latin typeface="Calibri" panose="020F0502020204030204" pitchFamily="34" charset="0"/>
              </a:rPr>
              <a:t>CBOW(Continuous</a:t>
            </a:r>
            <a:r>
              <a:rPr lang="en-US" i="1" u="sng" dirty="0" smtClean="0">
                <a:latin typeface="Calibri" panose="020F0502020204030204" pitchFamily="34" charset="0"/>
              </a:rPr>
              <a:t> </a:t>
            </a:r>
            <a:r>
              <a:rPr lang="en-US" sz="2800" i="1" u="sng" dirty="0">
                <a:latin typeface="Calibri" panose="020F0502020204030204" pitchFamily="34" charset="0"/>
              </a:rPr>
              <a:t>bag of words) </a:t>
            </a:r>
          </a:p>
        </p:txBody>
      </p:sp>
    </p:spTree>
    <p:extLst>
      <p:ext uri="{BB962C8B-B14F-4D97-AF65-F5344CB8AC3E}">
        <p14:creationId xmlns:p14="http://schemas.microsoft.com/office/powerpoint/2010/main" val="34332988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39429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91526"/>
          </a:xfrm>
          <a:prstGeom prst="rect">
            <a:avLst/>
          </a:prstGeom>
        </p:spPr>
      </p:pic>
    </p:spTree>
    <p:extLst>
      <p:ext uri="{BB962C8B-B14F-4D97-AF65-F5344CB8AC3E}">
        <p14:creationId xmlns:p14="http://schemas.microsoft.com/office/powerpoint/2010/main" val="3819822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TotalTime>
  <Words>564</Words>
  <Application>Microsoft Office PowerPoint</Application>
  <PresentationFormat>Widescreen</PresentationFormat>
  <Paragraphs>52</Paragraphs>
  <Slides>91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Arial Unicode MS</vt:lpstr>
      <vt:lpstr>Calibri</vt:lpstr>
      <vt:lpstr>Calibri Light</vt:lpstr>
      <vt:lpstr>Office Theme</vt:lpstr>
      <vt:lpstr>NLP-Word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NLP-Word Embedding</dc:title>
  <dc:creator>Hassan Badawy</dc:creator>
  <cp:lastModifiedBy>Hassan Badawy</cp:lastModifiedBy>
  <cp:revision>34</cp:revision>
  <dcterms:created xsi:type="dcterms:W3CDTF">2019-06-01T15:53:09Z</dcterms:created>
  <dcterms:modified xsi:type="dcterms:W3CDTF">2019-06-19T13:42:48Z</dcterms:modified>
</cp:coreProperties>
</file>